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262" r:id="rId2"/>
    <p:sldId id="277" r:id="rId3"/>
    <p:sldId id="266" r:id="rId4"/>
    <p:sldId id="286" r:id="rId5"/>
    <p:sldId id="292" r:id="rId6"/>
    <p:sldId id="278" r:id="rId7"/>
    <p:sldId id="287" r:id="rId8"/>
    <p:sldId id="308" r:id="rId9"/>
    <p:sldId id="279" r:id="rId10"/>
    <p:sldId id="295" r:id="rId11"/>
    <p:sldId id="296" r:id="rId12"/>
    <p:sldId id="309" r:id="rId13"/>
    <p:sldId id="280" r:id="rId14"/>
    <p:sldId id="294" r:id="rId15"/>
    <p:sldId id="297" r:id="rId16"/>
    <p:sldId id="299" r:id="rId17"/>
    <p:sldId id="281" r:id="rId18"/>
    <p:sldId id="310" r:id="rId19"/>
    <p:sldId id="300" r:id="rId20"/>
    <p:sldId id="302" r:id="rId21"/>
    <p:sldId id="288" r:id="rId22"/>
    <p:sldId id="311" r:id="rId23"/>
    <p:sldId id="290" r:id="rId24"/>
    <p:sldId id="317" r:id="rId25"/>
    <p:sldId id="318" r:id="rId26"/>
    <p:sldId id="303" r:id="rId27"/>
    <p:sldId id="304" r:id="rId28"/>
    <p:sldId id="319" r:id="rId29"/>
    <p:sldId id="306" r:id="rId30"/>
    <p:sldId id="312" r:id="rId31"/>
    <p:sldId id="283" r:id="rId32"/>
    <p:sldId id="314" r:id="rId33"/>
    <p:sldId id="313" r:id="rId34"/>
    <p:sldId id="315" r:id="rId35"/>
    <p:sldId id="285" r:id="rId36"/>
    <p:sldId id="316" r:id="rId37"/>
    <p:sldId id="289" r:id="rId38"/>
    <p:sldId id="293" r:id="rId39"/>
    <p:sldId id="307" r:id="rId40"/>
    <p:sldId id="305" r:id="rId41"/>
    <p:sldId id="276" r:id="rId42"/>
    <p:sldId id="301" r:id="rId43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66"/>
            <p14:sldId id="286"/>
            <p14:sldId id="292"/>
            <p14:sldId id="278"/>
            <p14:sldId id="287"/>
            <p14:sldId id="308"/>
            <p14:sldId id="279"/>
            <p14:sldId id="295"/>
            <p14:sldId id="296"/>
            <p14:sldId id="309"/>
            <p14:sldId id="280"/>
            <p14:sldId id="294"/>
            <p14:sldId id="297"/>
            <p14:sldId id="299"/>
            <p14:sldId id="281"/>
            <p14:sldId id="310"/>
            <p14:sldId id="300"/>
            <p14:sldId id="302"/>
            <p14:sldId id="288"/>
            <p14:sldId id="311"/>
            <p14:sldId id="290"/>
            <p14:sldId id="317"/>
            <p14:sldId id="318"/>
            <p14:sldId id="303"/>
            <p14:sldId id="304"/>
            <p14:sldId id="319"/>
            <p14:sldId id="306"/>
            <p14:sldId id="312"/>
            <p14:sldId id="283"/>
            <p14:sldId id="314"/>
            <p14:sldId id="313"/>
            <p14:sldId id="315"/>
            <p14:sldId id="285"/>
            <p14:sldId id="316"/>
            <p14:sldId id="289"/>
            <p14:sldId id="293"/>
            <p14:sldId id="307"/>
            <p14:sldId id="305"/>
            <p14:sldId id="276"/>
            <p14:sldId id="30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2994" autoAdjust="0"/>
  </p:normalViewPr>
  <p:slideViewPr>
    <p:cSldViewPr snapToGrid="0">
      <p:cViewPr>
        <p:scale>
          <a:sx n="125" d="100"/>
          <a:sy n="125" d="100"/>
        </p:scale>
        <p:origin x="828" y="34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10.07.2019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10.07.2019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Verkehrsvernetzung (englisch </a:t>
            </a:r>
            <a:r>
              <a:rPr lang="de-DE" dirty="0" err="1" smtClean="0"/>
              <a:t>Vehicle-to-everything</a:t>
            </a:r>
            <a:r>
              <a:rPr lang="de-DE" dirty="0" smtClean="0"/>
              <a:t>; </a:t>
            </a:r>
            <a:r>
              <a:rPr lang="de-DE" b="1" dirty="0" smtClean="0"/>
              <a:t>V2X</a:t>
            </a:r>
            <a:r>
              <a:rPr lang="de-DE" dirty="0" smtClean="0"/>
              <a:t>) ist die elektronische Kommunikation der Teilnehmer an Verkehr untereinander in den Formen Fahrzeug-zu-Fahrzeug (V2V), Fahrzeug-zu-Straße (V2R), Fahrzeug-zu-Infrastruktur (V2I), Fahrzeug-zu-Netzwerk (V2N) und Fahrzeug-zu-Personen (V2P).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r>
              <a:rPr lang="de-DE" baseline="0" dirty="0" smtClean="0"/>
              <a:t>2</a:t>
            </a:r>
          </a:p>
          <a:p>
            <a:r>
              <a:rPr lang="de-DE" dirty="0" smtClean="0"/>
              <a:t>Navigation (4x2.2GHz), Vision Processing (4x2.2GHz) und Antriebsansteuerung (PowerPC)</a:t>
            </a:r>
          </a:p>
          <a:p>
            <a:endParaRPr lang="de-DE" baseline="0" dirty="0" smtClean="0"/>
          </a:p>
          <a:p>
            <a:r>
              <a:rPr lang="de-DE" baseline="0" dirty="0" smtClean="0"/>
              <a:t>3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765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17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10.07.2019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2.jpeg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mifcom.de/microsoft-xbox-one-controller-inkl-wireless-adapter-id6996" TargetMode="External"/><Relationship Id="rId3" Type="http://schemas.openxmlformats.org/officeDocument/2006/relationships/hyperlink" Target="https://www.mytoys.de/e-balance-hoverboard-robway-w1-65-zoll-mit-app-funktion-weiss-8346256.html" TargetMode="External"/><Relationship Id="rId7" Type="http://schemas.openxmlformats.org/officeDocument/2006/relationships/hyperlink" Target="https://www.dhgate.com/product/dual-axis-xy-joystick-module-ps2-joystick/396788269.html" TargetMode="External"/><Relationship Id="rId2" Type="http://schemas.openxmlformats.org/officeDocument/2006/relationships/hyperlink" Target="https://www.cyberport.de/haushalt/bodenpflege-reiniger/roborock/pdp/ha26-001/roborock-s5-sweep-one-staubsauger-roboter-weiss.html" TargetMode="External"/><Relationship Id="rId1" Type="http://schemas.openxmlformats.org/officeDocument/2006/relationships/slideLayout" Target="../slideLayouts/slideLayout11.xml"/><Relationship Id="rId6" Type="http://schemas.openxmlformats.org/officeDocument/2006/relationships/hyperlink" Target="https://shop.segway.com/de-de/92/-segway-loomo" TargetMode="External"/><Relationship Id="rId11" Type="http://schemas.openxmlformats.org/officeDocument/2006/relationships/hyperlink" Target="https://www.sparkfun.com/products/13762" TargetMode="External"/><Relationship Id="rId5" Type="http://schemas.openxmlformats.org/officeDocument/2006/relationships/hyperlink" Target="http://www.loomo.com/en/spec.html" TargetMode="External"/><Relationship Id="rId10" Type="http://schemas.openxmlformats.org/officeDocument/2006/relationships/hyperlink" Target="https://www.robotshop.com/de/de/rplidar-a1m8-360-grad-laserscanner-entwicklungskit.html" TargetMode="External"/><Relationship Id="rId4" Type="http://schemas.openxmlformats.org/officeDocument/2006/relationships/hyperlink" Target="https://www.raspberrypi.org/products/raspberry-pi-3-model-b/" TargetMode="External"/><Relationship Id="rId9" Type="http://schemas.openxmlformats.org/officeDocument/2006/relationships/hyperlink" Target="https://platis.solutions/blog/2017/08/27/sonicdisc-360-ultrasonic-scanner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</a:p>
          <a:p>
            <a:r>
              <a:rPr lang="de-DE" dirty="0" smtClean="0"/>
              <a:t>Betreuer: 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2400" dirty="0"/>
              <a:t>-Apollo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Quelloffenes Framework von </a:t>
            </a:r>
            <a:r>
              <a:rPr lang="de-DE" sz="2400" dirty="0" err="1"/>
              <a:t>Baidu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Navigation im Urbanen Umfeld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2019 erste Versuche mit Massenproduktionsreifen Fahrzeugen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Bis 2021: Serienreife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Basiert auf angepasstem ROS1 Indigo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Sehr umfangreiche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Modularer Aufbau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298" b="8974"/>
          <a:stretch/>
        </p:blipFill>
        <p:spPr>
          <a:xfrm>
            <a:off x="1066800" y="4572000"/>
            <a:ext cx="100584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dirty="0"/>
              <a:t>-apex.ai (</a:t>
            </a:r>
            <a:r>
              <a:rPr lang="de-DE" dirty="0" err="1"/>
              <a:t>Apex.OS</a:t>
            </a:r>
            <a:r>
              <a:rPr lang="de-DE" dirty="0"/>
              <a:t>, </a:t>
            </a:r>
            <a:r>
              <a:rPr lang="de-DE" dirty="0" err="1"/>
              <a:t>Apex.Autonomy</a:t>
            </a:r>
            <a:endParaRPr lang="de-DE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Robustness (Safety)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Planung)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b="1" dirty="0" err="1"/>
              <a:t>Autonom</a:t>
            </a:r>
            <a:r>
              <a:rPr lang="en-US" sz="2000" b="1" dirty="0"/>
              <a:t> </a:t>
            </a:r>
            <a:r>
              <a:rPr lang="en-US" sz="2000" b="1" dirty="0" err="1"/>
              <a:t>navigierende</a:t>
            </a:r>
            <a:r>
              <a:rPr lang="en-US" sz="2000" b="1" dirty="0"/>
              <a:t> </a:t>
            </a:r>
            <a:r>
              <a:rPr lang="en-US" sz="2000" b="1" dirty="0" err="1"/>
              <a:t>Forschungsplattformen</a:t>
            </a:r>
            <a:endParaRPr lang="en-US" sz="2000" b="1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Ubiquity</a:t>
            </a:r>
            <a:r>
              <a:rPr lang="de-DE" dirty="0"/>
              <a:t> </a:t>
            </a:r>
            <a:r>
              <a:rPr lang="de-DE" dirty="0" err="1" smtClean="0"/>
              <a:t>Robotics</a:t>
            </a:r>
            <a:r>
              <a:rPr lang="de-DE" dirty="0"/>
              <a:t> </a:t>
            </a:r>
            <a:r>
              <a:rPr lang="de-DE" dirty="0" err="1" smtClean="0"/>
              <a:t>Magni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/>
              <a:t>Innok</a:t>
            </a:r>
            <a:r>
              <a:rPr lang="de-DE" dirty="0" smtClean="0"/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 err="1" smtClean="0"/>
              <a:t>Autonomous</a:t>
            </a:r>
            <a:r>
              <a:rPr lang="de-DE" sz="2400" dirty="0" smtClean="0"/>
              <a:t> Campus Mobility </a:t>
            </a:r>
            <a:r>
              <a:rPr lang="de-DE" sz="2400" dirty="0" err="1" smtClean="0"/>
              <a:t>Platform</a:t>
            </a:r>
            <a:r>
              <a:rPr lang="de-DE" sz="2400" dirty="0" smtClean="0"/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sz="2400" dirty="0" err="1" smtClean="0"/>
              <a:t>Autonomous</a:t>
            </a:r>
            <a:r>
              <a:rPr lang="de-DE" sz="2400" dirty="0" smtClean="0"/>
              <a:t> </a:t>
            </a:r>
            <a:r>
              <a:rPr lang="de-DE" sz="2400" dirty="0" err="1"/>
              <a:t>navigation</a:t>
            </a:r>
            <a:r>
              <a:rPr lang="de-DE" sz="2400" dirty="0"/>
              <a:t> </a:t>
            </a:r>
            <a:r>
              <a:rPr lang="de-DE" sz="2400" dirty="0" err="1"/>
              <a:t>for</a:t>
            </a:r>
            <a:r>
              <a:rPr lang="de-DE" sz="2400" dirty="0"/>
              <a:t> mobile </a:t>
            </a:r>
            <a:r>
              <a:rPr lang="de-DE" sz="2400" dirty="0" err="1"/>
              <a:t>service</a:t>
            </a:r>
            <a:r>
              <a:rPr lang="de-DE" sz="2400" dirty="0"/>
              <a:t> </a:t>
            </a:r>
            <a:r>
              <a:rPr lang="de-DE" sz="2400" dirty="0" err="1"/>
              <a:t>robots</a:t>
            </a:r>
            <a:r>
              <a:rPr lang="de-DE" sz="2400" dirty="0"/>
              <a:t> in urban </a:t>
            </a:r>
            <a:r>
              <a:rPr lang="de-DE" sz="2400" dirty="0" err="1"/>
              <a:t>pedestrian</a:t>
            </a:r>
            <a:r>
              <a:rPr lang="de-DE" sz="2400" dirty="0"/>
              <a:t> </a:t>
            </a:r>
            <a:r>
              <a:rPr lang="de-DE" sz="2400" dirty="0" err="1"/>
              <a:t>environments</a:t>
            </a:r>
            <a:r>
              <a:rPr lang="de-DE" sz="2400" dirty="0"/>
              <a:t> </a:t>
            </a:r>
            <a:r>
              <a:rPr lang="de-DE" sz="2400" dirty="0" smtClean="0"/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1262755" cy="5390761"/>
          </a:xfrm>
        </p:spPr>
        <p:txBody>
          <a:bodyPr/>
          <a:lstStyle/>
          <a:p>
            <a:r>
              <a:rPr lang="de-DE" dirty="0"/>
              <a:t>Smart </a:t>
            </a:r>
            <a:r>
              <a:rPr lang="de-DE" dirty="0" err="1"/>
              <a:t>Wheelchair</a:t>
            </a:r>
            <a:r>
              <a:rPr lang="de-DE" dirty="0"/>
              <a:t> System (2017</a:t>
            </a:r>
            <a:r>
              <a:rPr lang="de-DE" dirty="0" smtClean="0"/>
              <a:t>)</a:t>
            </a:r>
          </a:p>
          <a:p>
            <a:pPr marL="1143000" lvl="1" indent="-457200"/>
            <a:r>
              <a:rPr lang="en-US" dirty="0" err="1" smtClean="0"/>
              <a:t>Kartografierungsmobil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pPr lvl="1" indent="0">
              <a:buNone/>
            </a:pPr>
            <a:r>
              <a:rPr lang="en-US" dirty="0" smtClean="0"/>
              <a:t>	    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r>
              <a:rPr lang="en-US" dirty="0" smtClean="0"/>
              <a:t>Autonomous </a:t>
            </a:r>
            <a:r>
              <a:rPr lang="en-US" dirty="0"/>
              <a:t>Wheelchair Navigation in Unmapped Indoor Environments (2018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1143000" lvl="1" indent="-457200"/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dirty="0" smtClean="0"/>
          </a:p>
          <a:p>
            <a:r>
              <a:rPr lang="de-DE" dirty="0"/>
              <a:t>Template-</a:t>
            </a:r>
            <a:r>
              <a:rPr lang="de-DE" dirty="0" err="1"/>
              <a:t>based</a:t>
            </a:r>
            <a:r>
              <a:rPr lang="de-DE" dirty="0"/>
              <a:t> </a:t>
            </a:r>
            <a:r>
              <a:rPr lang="de-DE" dirty="0" err="1"/>
              <a:t>autonomous</a:t>
            </a:r>
            <a:r>
              <a:rPr lang="de-DE" dirty="0"/>
              <a:t> </a:t>
            </a:r>
            <a:r>
              <a:rPr lang="de-DE" dirty="0" err="1"/>
              <a:t>navigation</a:t>
            </a:r>
            <a:r>
              <a:rPr lang="de-DE" dirty="0"/>
              <a:t> in urban </a:t>
            </a:r>
            <a:r>
              <a:rPr lang="de-DE" dirty="0" err="1"/>
              <a:t>environments</a:t>
            </a:r>
            <a:r>
              <a:rPr lang="de-DE" dirty="0"/>
              <a:t> (2011)</a:t>
            </a:r>
          </a:p>
          <a:p>
            <a:pPr lvl="1"/>
            <a:r>
              <a:rPr lang="de-DE" dirty="0" smtClean="0"/>
              <a:t>Bild aus Graustufenkamera wird genutzt um mittels Template </a:t>
            </a:r>
            <a:r>
              <a:rPr lang="de-DE" dirty="0" err="1" smtClean="0"/>
              <a:t>Matching</a:t>
            </a:r>
            <a:r>
              <a:rPr lang="de-DE" dirty="0" smtClean="0"/>
              <a:t> Position und Orientierung auf der Fahrbahn zu bestimmen</a:t>
            </a:r>
          </a:p>
          <a:p>
            <a:pPr lvl="1"/>
            <a:r>
              <a:rPr lang="de-DE" dirty="0" smtClean="0"/>
              <a:t>Keine Lokalisierung </a:t>
            </a:r>
            <a:r>
              <a:rPr lang="de-DE" dirty="0" err="1" smtClean="0"/>
              <a:t>bzw</a:t>
            </a:r>
            <a:r>
              <a:rPr lang="de-DE" dirty="0" smtClean="0"/>
              <a:t> Hindernisvermeidung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6399" y="841479"/>
            <a:ext cx="2654730" cy="2369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5"/>
            <a:ext cx="10515600" cy="671512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Navigation System for Robots Operating in Crowded Urban Environments (2013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err="1" smtClean="0"/>
              <a:t>Assistenzroboter</a:t>
            </a:r>
            <a:r>
              <a:rPr lang="en-US" dirty="0" smtClean="0"/>
              <a:t> </a:t>
            </a:r>
          </a:p>
          <a:p>
            <a:pPr marL="1143000" lvl="1" indent="-457200"/>
            <a:r>
              <a:rPr lang="en-US" dirty="0" err="1" smtClean="0"/>
              <a:t>Navigiert</a:t>
            </a:r>
            <a:r>
              <a:rPr lang="en-US" dirty="0" smtClean="0"/>
              <a:t> in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kartografierten</a:t>
            </a:r>
            <a:r>
              <a:rPr lang="en-US" dirty="0" smtClean="0"/>
              <a:t> </a:t>
            </a:r>
            <a:r>
              <a:rPr lang="en-US" dirty="0" err="1" smtClean="0"/>
              <a:t>Gebiet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IMU, GPS, Lidar</a:t>
            </a:r>
          </a:p>
          <a:p>
            <a:r>
              <a:rPr lang="en-US" dirty="0"/>
              <a:t>The Autonomous City Explorer (2009</a:t>
            </a:r>
            <a:r>
              <a:rPr lang="en-US" dirty="0" smtClean="0"/>
              <a:t>)</a:t>
            </a:r>
          </a:p>
          <a:p>
            <a:pPr marL="1143000" lvl="1" indent="-457200"/>
            <a:r>
              <a:rPr lang="en-US" dirty="0" smtClean="0"/>
              <a:t>2X LIDAR, 3D </a:t>
            </a:r>
            <a:r>
              <a:rPr lang="en-US" dirty="0" err="1" smtClean="0"/>
              <a:t>Kamera</a:t>
            </a:r>
            <a:r>
              <a:rPr lang="en-US" dirty="0"/>
              <a:t> </a:t>
            </a:r>
            <a:r>
              <a:rPr lang="en-US" dirty="0" smtClean="0"/>
              <a:t>auf Gimbal, Encoder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</a:p>
          <a:p>
            <a:pPr marL="1143000" lvl="1" indent="-457200"/>
            <a:r>
              <a:rPr lang="en-US" dirty="0" err="1" smtClean="0"/>
              <a:t>Benötigt</a:t>
            </a:r>
            <a:r>
              <a:rPr lang="en-US" dirty="0" smtClean="0"/>
              <a:t> </a:t>
            </a:r>
            <a:r>
              <a:rPr lang="en-US" dirty="0" err="1" smtClean="0"/>
              <a:t>ebenfalls</a:t>
            </a:r>
            <a:r>
              <a:rPr lang="en-US" dirty="0" smtClean="0"/>
              <a:t> </a:t>
            </a:r>
            <a:r>
              <a:rPr lang="en-US" dirty="0" err="1" smtClean="0"/>
              <a:t>vorher</a:t>
            </a:r>
            <a:r>
              <a:rPr lang="en-US" dirty="0" smtClean="0"/>
              <a:t> </a:t>
            </a:r>
            <a:r>
              <a:rPr lang="en-US" dirty="0" err="1" smtClean="0"/>
              <a:t>erstellte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endParaRPr lang="en-US" dirty="0" smtClean="0"/>
          </a:p>
          <a:p>
            <a:pPr marL="1143000" lvl="1" indent="-457200"/>
            <a:r>
              <a:rPr lang="en-US" dirty="0" smtClean="0"/>
              <a:t>3x PC </a:t>
            </a:r>
            <a:r>
              <a:rPr lang="en-US" dirty="0" err="1" smtClean="0"/>
              <a:t>als</a:t>
            </a:r>
            <a:r>
              <a:rPr lang="en-US" dirty="0" smtClean="0"/>
              <a:t> </a:t>
            </a:r>
            <a:r>
              <a:rPr lang="en-US" dirty="0" err="1" smtClean="0"/>
              <a:t>Bordcomputer</a:t>
            </a:r>
            <a:endParaRPr lang="en-US" dirty="0" smtClean="0"/>
          </a:p>
          <a:p>
            <a:r>
              <a:rPr lang="de-DE" dirty="0"/>
              <a:t>TOOMAS (2009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 Toom Shoppingassistenzroboter</a:t>
            </a:r>
          </a:p>
          <a:p>
            <a:pPr lvl="1"/>
            <a:r>
              <a:rPr lang="en-US" dirty="0" smtClean="0"/>
              <a:t>24x Sonar, Bumper, 360° </a:t>
            </a:r>
            <a:r>
              <a:rPr lang="en-US" dirty="0" err="1" smtClean="0"/>
              <a:t>Kamera</a:t>
            </a:r>
            <a:r>
              <a:rPr lang="en-US" dirty="0" smtClean="0"/>
              <a:t>, LIDAR </a:t>
            </a:r>
            <a:r>
              <a:rPr lang="en-US" dirty="0" err="1" smtClean="0"/>
              <a:t>nur</a:t>
            </a:r>
            <a:r>
              <a:rPr lang="en-US" dirty="0" smtClean="0"/>
              <a:t> </a:t>
            </a:r>
            <a:r>
              <a:rPr lang="en-US" dirty="0" err="1" smtClean="0"/>
              <a:t>für</a:t>
            </a:r>
            <a:r>
              <a:rPr lang="en-US" dirty="0" smtClean="0"/>
              <a:t> TÜV</a:t>
            </a:r>
            <a:endParaRPr lang="en-US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6257" y="1588302"/>
            <a:ext cx="1774372" cy="4380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2400" dirty="0" err="1" smtClean="0"/>
              <a:t>Delivery</a:t>
            </a:r>
            <a:r>
              <a:rPr lang="de-DE" sz="2400" dirty="0" smtClean="0"/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Nicht viele Infos öffentlich </a:t>
            </a:r>
          </a:p>
          <a:p>
            <a:pPr marL="514350" indent="-514350"/>
            <a:r>
              <a:rPr lang="de-DE" sz="2400" dirty="0" smtClean="0"/>
              <a:t>verfügbar </a:t>
            </a:r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b="1" dirty="0" err="1" smtClean="0"/>
              <a:t>Weitere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relevante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Projekte</a:t>
            </a:r>
            <a:endParaRPr lang="en-US" sz="2000" b="1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Staubsaugroboter am Beispiel </a:t>
            </a:r>
            <a:r>
              <a:rPr lang="de-DE" dirty="0" err="1"/>
              <a:t>Roborock</a:t>
            </a:r>
            <a:r>
              <a:rPr lang="de-DE" dirty="0"/>
              <a:t> </a:t>
            </a:r>
            <a:r>
              <a:rPr lang="de-DE" dirty="0" smtClean="0"/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-&gt; Reinigung  einzelner Räume über App möglich</a:t>
            </a:r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Ideales Transportmittel für letzte Meile schwer zu finden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Von letzter ÖPNV Haltestelle muss oft noch viel Weg zum Ziel zurückgelegt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Segway</a:t>
            </a:r>
            <a:r>
              <a:rPr lang="de-DE" dirty="0" smtClean="0"/>
              <a:t> </a:t>
            </a:r>
            <a:r>
              <a:rPr lang="de-DE" dirty="0" err="1" smtClean="0"/>
              <a:t>Loomo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1700 USD (</a:t>
            </a:r>
            <a:r>
              <a:rPr lang="de-DE" dirty="0" err="1" smtClean="0"/>
              <a:t>preorder</a:t>
            </a:r>
            <a:r>
              <a:rPr lang="de-DE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Inzwischen </a:t>
            </a:r>
            <a:r>
              <a:rPr lang="de-DE" dirty="0" smtClean="0"/>
              <a:t>2.299,00 USD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b="1" dirty="0" err="1"/>
              <a:t>Hardwareauswahl</a:t>
            </a:r>
            <a:endParaRPr lang="en-US" sz="2000" b="1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Loomo</a:t>
            </a:r>
            <a:r>
              <a:rPr lang="de-DE" dirty="0" smtClean="0"/>
              <a:t> oder </a:t>
            </a:r>
            <a:r>
              <a:rPr lang="de-DE" dirty="0" err="1" smtClean="0"/>
              <a:t>Hoverboard</a:t>
            </a:r>
            <a:r>
              <a:rPr lang="de-DE" dirty="0" smtClean="0"/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52954"/>
              </p:ext>
            </p:extLst>
          </p:nvPr>
        </p:nvGraphicFramePr>
        <p:xfrm>
          <a:off x="1457325" y="1634385"/>
          <a:ext cx="9754960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480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4877480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Anschaffungskosten</a:t>
                      </a:r>
                      <a:r>
                        <a:rPr lang="de-DE" baseline="0" dirty="0" smtClean="0"/>
                        <a:t> (1600 USD), 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236213" y="4930356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-&gt;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8021682" y="4088674"/>
            <a:ext cx="3624943" cy="182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7" b="96841" l="5977" r="952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8" y="3543300"/>
            <a:ext cx="2183821" cy="2781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0" y="953799"/>
            <a:ext cx="3575685" cy="23837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1" y="1422200"/>
            <a:ext cx="5982000" cy="39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5529" r="5315" b="10111"/>
          <a:stretch/>
        </p:blipFill>
        <p:spPr>
          <a:xfrm>
            <a:off x="6983729" y="3589019"/>
            <a:ext cx="3575685" cy="22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555"/>
            <a:ext cx="3712088" cy="2474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7505"/>
            <a:ext cx="3230880" cy="2153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5" y="1255620"/>
            <a:ext cx="6377606" cy="48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Bordcomputer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</a:t>
            </a:r>
            <a:r>
              <a:rPr lang="de-DE" dirty="0" smtClean="0"/>
              <a:t>teurer</a:t>
            </a:r>
            <a:r>
              <a:rPr lang="de-DE" dirty="0" smtClean="0"/>
              <a:t>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</a:t>
            </a:r>
            <a:r>
              <a:rPr lang="de-DE" dirty="0" smtClean="0"/>
              <a:t>Echtzeitfähige Kommunikation und Multiagentenfähig</a:t>
            </a:r>
          </a:p>
          <a:p>
            <a:r>
              <a:rPr lang="de-DE" dirty="0" smtClean="0"/>
              <a:t>-&gt; </a:t>
            </a:r>
            <a:r>
              <a:rPr lang="de-DE" dirty="0" smtClean="0"/>
              <a:t>ROS2 </a:t>
            </a:r>
            <a:r>
              <a:rPr lang="de-DE" dirty="0" smtClean="0"/>
              <a:t>-&gt;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-&gt;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8600" y="2705098"/>
            <a:ext cx="4441372" cy="333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/>
              <a:t>(</a:t>
            </a:r>
            <a:r>
              <a:rPr lang="de-DE" dirty="0" smtClean="0"/>
              <a:t>RP)LIDAR für </a:t>
            </a:r>
            <a:r>
              <a:rPr lang="de-DE" dirty="0" smtClean="0"/>
              <a:t>Mapping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Kleiner, günstiger (100€) 2D </a:t>
            </a:r>
            <a:r>
              <a:rPr lang="de-DE" dirty="0" err="1" smtClean="0"/>
              <a:t>Lidar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Gute </a:t>
            </a:r>
            <a:r>
              <a:rPr lang="de-DE" dirty="0" smtClean="0"/>
              <a:t>ROS(1) </a:t>
            </a:r>
            <a:r>
              <a:rPr lang="de-DE" dirty="0" smtClean="0"/>
              <a:t>Unterstützung für </a:t>
            </a:r>
            <a:r>
              <a:rPr lang="de-DE" dirty="0" smtClean="0"/>
              <a:t>Mapping</a:t>
            </a:r>
          </a:p>
          <a:p>
            <a:pPr marL="1143000" lvl="1" indent="-457200"/>
            <a:r>
              <a:rPr lang="de-DE" dirty="0" smtClean="0"/>
              <a:t>Anbindung über USB-UART und existierenden Treiber</a:t>
            </a:r>
            <a:endParaRPr lang="de-DE" dirty="0" smtClean="0"/>
          </a:p>
          <a:p>
            <a:pPr marL="457200" indent="-457200"/>
            <a:r>
              <a:rPr lang="de-DE" dirty="0" smtClean="0"/>
              <a:t>Ultraschallsensoren für Hindernisvermeidung</a:t>
            </a:r>
          </a:p>
          <a:p>
            <a:pPr marL="1143000" lvl="1" indent="-457200"/>
            <a:r>
              <a:rPr lang="de-DE" dirty="0" smtClean="0"/>
              <a:t>SR04 Module, weil günstig (5stk -&gt; 7€)</a:t>
            </a:r>
          </a:p>
          <a:p>
            <a:pPr marL="1143000" lvl="1" indent="-457200"/>
            <a:r>
              <a:rPr lang="de-DE" dirty="0" err="1" smtClean="0"/>
              <a:t>Arduino</a:t>
            </a:r>
            <a:r>
              <a:rPr lang="de-DE" dirty="0" smtClean="0"/>
              <a:t> für Ansteuerung von 8stk </a:t>
            </a:r>
            <a:r>
              <a:rPr lang="de-DE" dirty="0" smtClean="0"/>
              <a:t>gleichzeitig</a:t>
            </a:r>
          </a:p>
          <a:p>
            <a:pPr marL="1143000" lvl="1" indent="-457200"/>
            <a:r>
              <a:rPr lang="de-DE" dirty="0" smtClean="0"/>
              <a:t>Abwandlung von </a:t>
            </a:r>
            <a:r>
              <a:rPr lang="de-DE" dirty="0" err="1" smtClean="0"/>
              <a:t>SonicDisc</a:t>
            </a:r>
            <a:r>
              <a:rPr lang="de-DE" dirty="0" smtClean="0"/>
              <a:t> Projekt </a:t>
            </a:r>
          </a:p>
          <a:p>
            <a:pPr marL="1600200" lvl="2" indent="-457200"/>
            <a:r>
              <a:rPr lang="de-DE" dirty="0" smtClean="0"/>
              <a:t>Paralleles Ansteuern mehrerer SR04 Module</a:t>
            </a:r>
          </a:p>
          <a:p>
            <a:pPr marL="1600200" lvl="2" indent="-457200"/>
            <a:r>
              <a:rPr lang="de-DE" dirty="0" smtClean="0"/>
              <a:t>Eigene Platine mit </a:t>
            </a:r>
            <a:r>
              <a:rPr lang="de-DE" dirty="0" err="1" smtClean="0"/>
              <a:t>Arduino</a:t>
            </a:r>
            <a:r>
              <a:rPr lang="de-DE" dirty="0" smtClean="0"/>
              <a:t> Nano als Controller</a:t>
            </a:r>
          </a:p>
          <a:p>
            <a:pPr marL="1600200" lvl="2" indent="-457200"/>
            <a:r>
              <a:rPr lang="de-DE" dirty="0" smtClean="0"/>
              <a:t>Eigenes Protokoll zum Senden der Daten an ROS2</a:t>
            </a:r>
          </a:p>
          <a:p>
            <a:pPr marL="1600200" lvl="2" indent="-457200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13524"/>
          <a:stretch/>
        </p:blipFill>
        <p:spPr>
          <a:xfrm>
            <a:off x="8656320" y="3364796"/>
            <a:ext cx="3154680" cy="26717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9660" y="475315"/>
            <a:ext cx="2644140" cy="2644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pPr marL="457200" indent="-457200"/>
            <a:r>
              <a:rPr lang="de-DE" dirty="0" smtClean="0"/>
              <a:t>GPS Empfänger f. globale Positionserfassung</a:t>
            </a:r>
          </a:p>
          <a:p>
            <a:pPr marL="1143000" lvl="1" indent="-457200"/>
            <a:r>
              <a:rPr lang="de-DE" dirty="0" err="1" smtClean="0"/>
              <a:t>Ublox</a:t>
            </a:r>
            <a:r>
              <a:rPr lang="de-DE" dirty="0" smtClean="0"/>
              <a:t> SAM-M8Q</a:t>
            </a:r>
          </a:p>
          <a:p>
            <a:pPr marL="1143000" lvl="1" indent="-457200"/>
            <a:r>
              <a:rPr lang="de-DE" dirty="0" smtClean="0"/>
              <a:t>Eigentlich gute ROS Treiberunterstützung</a:t>
            </a:r>
          </a:p>
          <a:p>
            <a:pPr marL="1143000" lvl="1" indent="-457200"/>
            <a:r>
              <a:rPr lang="de-DE" dirty="0" smtClean="0"/>
              <a:t>TODO Treiber finden</a:t>
            </a:r>
          </a:p>
          <a:p>
            <a:pPr marL="1143000" lvl="1" indent="-457200"/>
            <a:endParaRPr lang="de-DE" dirty="0" smtClean="0"/>
          </a:p>
          <a:p>
            <a:pPr marL="457200" indent="-457200"/>
            <a:r>
              <a:rPr lang="de-DE" dirty="0" err="1" smtClean="0"/>
              <a:t>Inertial</a:t>
            </a:r>
            <a:r>
              <a:rPr lang="de-DE" dirty="0" smtClean="0"/>
              <a:t> Measurement Unit (IMU) für Lageerkennung</a:t>
            </a:r>
          </a:p>
          <a:p>
            <a:pPr marL="1143000" lvl="1" indent="-457200"/>
            <a:r>
              <a:rPr lang="de-DE" dirty="0" err="1" smtClean="0"/>
              <a:t>Sparkfun</a:t>
            </a:r>
            <a:r>
              <a:rPr lang="de-DE" dirty="0" smtClean="0"/>
              <a:t> MPU9250 direkt an </a:t>
            </a:r>
            <a:r>
              <a:rPr lang="de-DE" dirty="0" err="1" smtClean="0"/>
              <a:t>Raspberry</a:t>
            </a:r>
            <a:r>
              <a:rPr lang="de-DE" dirty="0" smtClean="0"/>
              <a:t> PI I2C</a:t>
            </a:r>
          </a:p>
          <a:p>
            <a:pPr marL="1143000" lvl="1" indent="-457200"/>
            <a:r>
              <a:rPr lang="de-DE" dirty="0" smtClean="0"/>
              <a:t>9DoF (</a:t>
            </a:r>
            <a:r>
              <a:rPr lang="en-US" dirty="0" smtClean="0"/>
              <a:t>MPU-6500 </a:t>
            </a:r>
            <a:r>
              <a:rPr lang="en-US" dirty="0" err="1" smtClean="0"/>
              <a:t>Gyroskop</a:t>
            </a:r>
            <a:r>
              <a:rPr lang="en-US" dirty="0" smtClean="0"/>
              <a:t> + Accelerometer + AK8963 Magnetometer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7084" r="7916" b="13750"/>
          <a:stretch/>
        </p:blipFill>
        <p:spPr>
          <a:xfrm>
            <a:off x="9654540" y="4461358"/>
            <a:ext cx="1859280" cy="1543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</a:p>
          <a:p>
            <a:pPr marL="1143000" lvl="1" indent="-457200"/>
            <a:r>
              <a:rPr lang="de-DE" dirty="0" smtClean="0"/>
              <a:t>Manuelle Steuerung über Controller außerhalb vom </a:t>
            </a:r>
            <a:r>
              <a:rPr lang="de-DE" dirty="0" smtClean="0"/>
              <a:t>Fahrzeug</a:t>
            </a:r>
          </a:p>
          <a:p>
            <a:pPr marL="1143000" lvl="1" indent="-457200"/>
            <a:r>
              <a:rPr lang="de-DE" dirty="0" smtClean="0"/>
              <a:t>Selbstgeschriebener </a:t>
            </a:r>
            <a:r>
              <a:rPr lang="de-DE" dirty="0" err="1" smtClean="0"/>
              <a:t>Node</a:t>
            </a:r>
            <a:r>
              <a:rPr lang="de-DE" dirty="0" smtClean="0"/>
              <a:t> arbeitet mit jedem </a:t>
            </a:r>
            <a:r>
              <a:rPr lang="de-DE" dirty="0" err="1"/>
              <a:t>l</a:t>
            </a:r>
            <a:r>
              <a:rPr lang="de-DE" dirty="0" err="1" smtClean="0"/>
              <a:t>inuxkompatibelen</a:t>
            </a:r>
            <a:r>
              <a:rPr lang="de-DE" dirty="0" smtClean="0"/>
              <a:t> Gamecontroller zusammen. </a:t>
            </a:r>
            <a:endParaRPr lang="de-DE" dirty="0"/>
          </a:p>
          <a:p>
            <a:pPr marL="457200" indent="-457200"/>
            <a:r>
              <a:rPr lang="de-DE" dirty="0" smtClean="0"/>
              <a:t>Joystick (KY-023 Joystickmodul)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Manuelle Steuerung des Fahrzeugs an der </a:t>
            </a:r>
            <a:r>
              <a:rPr lang="de-DE" dirty="0" smtClean="0"/>
              <a:t>Lenkstange</a:t>
            </a:r>
          </a:p>
          <a:p>
            <a:pPr marL="1143000" lvl="1" indent="-457200"/>
            <a:r>
              <a:rPr lang="de-DE" dirty="0" smtClean="0"/>
              <a:t>Auslesen des Moduls über </a:t>
            </a:r>
            <a:r>
              <a:rPr lang="de-DE" dirty="0" err="1" smtClean="0"/>
              <a:t>Arduino</a:t>
            </a:r>
            <a:endParaRPr lang="de-DE" dirty="0"/>
          </a:p>
          <a:p>
            <a:pPr marL="1143000" lvl="1" indent="-457200"/>
            <a:r>
              <a:rPr lang="de-DE" dirty="0" smtClean="0"/>
              <a:t>Senden der Sensordaten über USB UART und </a:t>
            </a:r>
          </a:p>
          <a:p>
            <a:pPr lvl="1" indent="0">
              <a:buNone/>
            </a:pPr>
            <a:r>
              <a:rPr lang="de-DE" dirty="0"/>
              <a:t>	 </a:t>
            </a:r>
            <a:r>
              <a:rPr lang="de-DE" dirty="0" smtClean="0"/>
              <a:t>   eigenes Protokoll 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5380" y="3198504"/>
            <a:ext cx="3154680" cy="3154680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748" y="4401294"/>
            <a:ext cx="2157671" cy="1504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 smtClean="0"/>
              <a:t>: </a:t>
            </a:r>
            <a:r>
              <a:rPr lang="en-US" sz="2400" dirty="0" err="1" smtClean="0"/>
              <a:t>Wie</a:t>
            </a:r>
            <a:r>
              <a:rPr lang="en-US" sz="2400" dirty="0" smtClean="0"/>
              <a:t> </a:t>
            </a:r>
            <a:r>
              <a:rPr lang="en-US" sz="2400" dirty="0" err="1" smtClean="0"/>
              <a:t>geht</a:t>
            </a:r>
            <a:r>
              <a:rPr lang="en-US" sz="2400" dirty="0" smtClean="0"/>
              <a:t> </a:t>
            </a:r>
            <a:r>
              <a:rPr lang="en-US" sz="2400" dirty="0" err="1" smtClean="0"/>
              <a:t>es</a:t>
            </a:r>
            <a:r>
              <a:rPr lang="en-US" sz="2400" dirty="0" smtClean="0"/>
              <a:t> </a:t>
            </a:r>
            <a:r>
              <a:rPr lang="en-US" sz="2400" dirty="0" err="1" smtClean="0"/>
              <a:t>weiter</a:t>
            </a:r>
            <a:r>
              <a:rPr lang="en-US" sz="2400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59808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b="1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21844" y="954504"/>
            <a:ext cx="10515600" cy="6715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748438" y="3985449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101981" y="3221497"/>
            <a:ext cx="1485900" cy="876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Hoverboard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748438" y="2454343"/>
            <a:ext cx="1485900" cy="41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M8Q GPS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748438" y="2963699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RPLidar</a:t>
            </a:r>
            <a:r>
              <a:rPr lang="de-DE" dirty="0" smtClean="0"/>
              <a:t> A1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748438" y="3474574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MPU9250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748438" y="4946516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Ultraschall Array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4957360" y="3425620"/>
            <a:ext cx="1773782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 3B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748438" y="1813279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Joystick</a:t>
            </a:r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6731142" y="3820243"/>
            <a:ext cx="2370839" cy="2447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 flipV="1">
            <a:off x="6750688" y="3497184"/>
            <a:ext cx="2351293" cy="152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endCxn id="8" idx="3"/>
          </p:cNvCxnSpPr>
          <p:nvPr/>
        </p:nvCxnSpPr>
        <p:spPr>
          <a:xfrm flipH="1" flipV="1">
            <a:off x="2234338" y="2661269"/>
            <a:ext cx="2723022" cy="9739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2" idx="1"/>
            <a:endCxn id="53" idx="2"/>
          </p:cNvCxnSpPr>
          <p:nvPr/>
        </p:nvCxnSpPr>
        <p:spPr>
          <a:xfrm flipH="1" flipV="1">
            <a:off x="4444768" y="2236521"/>
            <a:ext cx="512592" cy="1398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2" idx="1"/>
            <a:endCxn id="9" idx="3"/>
          </p:cNvCxnSpPr>
          <p:nvPr/>
        </p:nvCxnSpPr>
        <p:spPr>
          <a:xfrm flipH="1" flipV="1">
            <a:off x="2234338" y="3173249"/>
            <a:ext cx="2723022" cy="461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2" idx="1"/>
            <a:endCxn id="10" idx="3"/>
          </p:cNvCxnSpPr>
          <p:nvPr/>
        </p:nvCxnSpPr>
        <p:spPr>
          <a:xfrm flipH="1">
            <a:off x="2234338" y="3635170"/>
            <a:ext cx="2723022" cy="489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67" idx="1"/>
            <a:endCxn id="11" idx="3"/>
          </p:cNvCxnSpPr>
          <p:nvPr/>
        </p:nvCxnSpPr>
        <p:spPr>
          <a:xfrm flipH="1" flipV="1">
            <a:off x="2234338" y="5384666"/>
            <a:ext cx="1467480" cy="18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2" idx="1"/>
            <a:endCxn id="6" idx="3"/>
          </p:cNvCxnSpPr>
          <p:nvPr/>
        </p:nvCxnSpPr>
        <p:spPr>
          <a:xfrm flipH="1">
            <a:off x="2234338" y="3635170"/>
            <a:ext cx="2723022" cy="788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6750688" y="3154028"/>
            <a:ext cx="174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 (Diagnose)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6750688" y="3855659"/>
            <a:ext cx="199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USB UART (Ansteuerung)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2191666" y="2370167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2171822" y="4066430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234338" y="3392578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I2C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162229" y="2896833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53" name="Rechteck 52"/>
          <p:cNvSpPr/>
          <p:nvPr/>
        </p:nvSpPr>
        <p:spPr>
          <a:xfrm>
            <a:off x="3701818" y="1817421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4554441" y="2334392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cxnSp>
        <p:nvCxnSpPr>
          <p:cNvPr id="57" name="Gerader Verbinder 56"/>
          <p:cNvCxnSpPr>
            <a:stCxn id="53" idx="1"/>
            <a:endCxn id="13" idx="3"/>
          </p:cNvCxnSpPr>
          <p:nvPr/>
        </p:nvCxnSpPr>
        <p:spPr>
          <a:xfrm flipH="1" flipV="1">
            <a:off x="2234338" y="2022829"/>
            <a:ext cx="1467480" cy="4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2221797" y="1695342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Analoge Eingänge</a:t>
            </a:r>
            <a:endParaRPr lang="de-DE" sz="1400" dirty="0"/>
          </a:p>
        </p:txBody>
      </p:sp>
      <p:sp>
        <p:nvSpPr>
          <p:cNvPr id="67" name="Rechteck 66"/>
          <p:cNvSpPr/>
          <p:nvPr/>
        </p:nvSpPr>
        <p:spPr>
          <a:xfrm>
            <a:off x="3701818" y="5193857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cxnSp>
        <p:nvCxnSpPr>
          <p:cNvPr id="68" name="Gerader Verbinder 67"/>
          <p:cNvCxnSpPr>
            <a:stCxn id="12" idx="1"/>
            <a:endCxn id="67" idx="0"/>
          </p:cNvCxnSpPr>
          <p:nvPr/>
        </p:nvCxnSpPr>
        <p:spPr>
          <a:xfrm flipH="1">
            <a:off x="4444768" y="3635170"/>
            <a:ext cx="512592" cy="155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4626504" y="4531169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75" name="Textfeld 74"/>
          <p:cNvSpPr txBox="1"/>
          <p:nvPr/>
        </p:nvSpPr>
        <p:spPr>
          <a:xfrm>
            <a:off x="2234338" y="5080099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Digitale Eingänge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Softwareauswahl</a:t>
            </a:r>
            <a:endParaRPr lang="en-US" sz="2000" b="1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/>
              <a:t>Requirements</a:t>
            </a:r>
            <a:r>
              <a:rPr lang="de-DE" dirty="0" smtClean="0"/>
              <a:t>:</a:t>
            </a: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dirty="0" smtClean="0"/>
              <a:t>-&gt; 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1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b="1" dirty="0" err="1" smtClean="0"/>
              <a:t>Softwarearchitektur</a:t>
            </a:r>
            <a:endParaRPr lang="en-US" sz="2000" b="1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Softwarearchitektur</a:t>
            </a:r>
            <a:r>
              <a:rPr lang="en-US" dirty="0" smtClean="0"/>
              <a:t> TODO GPS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076432"/>
            <a:ext cx="10450286" cy="485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</a:t>
            </a:r>
            <a:r>
              <a:rPr lang="en-US" sz="2400" b="1" dirty="0" smtClean="0"/>
              <a:t>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Mechanischer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Aufbau</a:t>
            </a:r>
            <a:endParaRPr lang="en-US" sz="2000" b="1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smtClean="0"/>
              <a:t>TODO: </a:t>
            </a:r>
            <a:r>
              <a:rPr lang="de-DE" dirty="0" err="1" smtClean="0"/>
              <a:t>Render</a:t>
            </a:r>
            <a:r>
              <a:rPr lang="de-DE" dirty="0" smtClean="0"/>
              <a:t> Fertiges Modell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Fazit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 – Was wurde erfüllt? TODO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/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</a:t>
            </a:r>
            <a:r>
              <a:rPr lang="de-DE" sz="3200" dirty="0" err="1" smtClean="0"/>
              <a:t>Sensork</a:t>
            </a:r>
            <a:r>
              <a:rPr lang="de-DE" sz="3200" dirty="0" smtClean="0"/>
              <a:t>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Ziel nicht ganz erreicht, noch kein Mapping </a:t>
            </a:r>
            <a:r>
              <a:rPr lang="de-DE" sz="2400" dirty="0" err="1" smtClean="0"/>
              <a:t>bzw</a:t>
            </a:r>
            <a:r>
              <a:rPr lang="de-DE" sz="2400" dirty="0" smtClean="0"/>
              <a:t>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steckt noch in den Kinderschuhen</a:t>
            </a:r>
          </a:p>
          <a:p>
            <a:pPr marL="1143000" lvl="1" indent="-457200"/>
            <a:r>
              <a:rPr lang="de-DE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dirty="0" smtClean="0"/>
              <a:t>Viele ROS1 Tools und Pakete noch nicht portiert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Abwarten, bis SLAM und </a:t>
            </a:r>
            <a:r>
              <a:rPr lang="de-DE" sz="2400" dirty="0" err="1" smtClean="0"/>
              <a:t>rviz</a:t>
            </a:r>
            <a:r>
              <a:rPr lang="de-DE" sz="2400" dirty="0" smtClean="0"/>
              <a:t> vollständig auf ROS2 portiert und dokumentiert sind.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Notstopp</a:t>
            </a:r>
            <a:r>
              <a:rPr lang="de-DE" sz="2400" dirty="0" smtClean="0"/>
              <a:t> an Lenkstange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Anschließend ist </a:t>
            </a:r>
            <a:r>
              <a:rPr lang="de-DE" sz="2400" dirty="0" err="1" smtClean="0"/>
              <a:t>Scoomatic</a:t>
            </a:r>
            <a:r>
              <a:rPr lang="de-DE" sz="2400" dirty="0" smtClean="0"/>
              <a:t> v1 als Experimentierplattform für Sensorevaluation, Sensorfusion, Mapping, Navigation etc. Einsatzbereit</a:t>
            </a:r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>
            <p:custDataLst>
              <p:tags r:id="rId1"/>
            </p:custDataLst>
          </p:nvPr>
        </p:nvSpPr>
        <p:spPr bwMode="auto">
          <a:xfrm>
            <a:off x="1301809" y="2554352"/>
            <a:ext cx="7100241" cy="399013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00" u="none" strike="noStrike" cap="none" normalizeH="0" baseline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Themenübersicht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41</a:t>
            </a:fld>
            <a:endParaRPr lang="de-DE" dirty="0"/>
          </a:p>
        </p:txBody>
      </p:sp>
      <p:sp>
        <p:nvSpPr>
          <p:cNvPr id="27" name="Rechteck 26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1301809" y="2014104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Modellbildung elektrischer Maschinen</a:t>
            </a:r>
          </a:p>
        </p:txBody>
      </p:sp>
      <p:sp>
        <p:nvSpPr>
          <p:cNvPr id="28" name="Rechteck 2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2014104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3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6" name="Rechteck 15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1708641" y="255431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b="1" dirty="0" smtClean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Orientierung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9" name="Rechteck 28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1243899" y="255431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a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0" name="Rechteck 29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1703051" y="3019607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dirty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Elektromechanische Energiewandlung</a:t>
            </a:r>
          </a:p>
          <a:p>
            <a:pPr eaLnBrk="0" fontAlgn="base" hangingPunct="0"/>
            <a:endParaRPr lang="de-DE" sz="1600" dirty="0">
              <a:solidFill>
                <a:schemeClr val="tx1">
                  <a:lumMod val="100000"/>
                </a:schemeClr>
              </a:solidFill>
              <a:ea typeface="ＭＳ Ｐゴシック" pitchFamily="1" charset="-128"/>
            </a:endParaRPr>
          </a:p>
        </p:txBody>
      </p:sp>
      <p:sp>
        <p:nvSpPr>
          <p:cNvPr id="31" name="Rechteck 3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1238309" y="3019607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b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2" name="Rechteck 31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1708641" y="348359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Bauformen und Funktionsweise</a:t>
            </a:r>
          </a:p>
        </p:txBody>
      </p:sp>
      <p:sp>
        <p:nvSpPr>
          <p:cNvPr id="33" name="Rechteck 32">
            <a:hlinkClick r:id="" action="ppaction://noaction"/>
          </p:cNvPr>
          <p:cNvSpPr/>
          <p:nvPr>
            <p:custDataLst>
              <p:tags r:id="rId9"/>
            </p:custDataLst>
          </p:nvPr>
        </p:nvSpPr>
        <p:spPr bwMode="auto">
          <a:xfrm>
            <a:off x="1238308" y="348359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c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3" name="Rechteck 1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 bwMode="auto">
          <a:xfrm>
            <a:off x="1703051" y="3947579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Grundgleichungen der Dynamik</a:t>
            </a:r>
          </a:p>
        </p:txBody>
      </p:sp>
      <p:sp>
        <p:nvSpPr>
          <p:cNvPr id="14" name="Rechteck 13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 bwMode="auto">
          <a:xfrm>
            <a:off x="1232718" y="3947579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d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8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42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3048000" y="2967335"/>
            <a:ext cx="6096000" cy="757130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DE" dirty="0">
                <a:hlinkClick r:id="rId2"/>
              </a:rPr>
              <a:t>https://</a:t>
            </a:r>
            <a:r>
              <a:rPr lang="de-DE" dirty="0" smtClean="0">
                <a:hlinkClick r:id="rId2"/>
              </a:rPr>
              <a:t>www.cyberport.de/haushalt/bodenpflege-reiniger/roborock/pdp/ha26-001/roborock-s5-sweep-one-staubsauger-roboter-weiss.html</a:t>
            </a:r>
            <a:endParaRPr lang="de-DE" dirty="0" smtClean="0"/>
          </a:p>
          <a:p>
            <a:r>
              <a:rPr lang="de-DE" dirty="0">
                <a:hlinkClick r:id="rId3"/>
              </a:rPr>
              <a:t>https://</a:t>
            </a:r>
            <a:r>
              <a:rPr lang="de-DE" dirty="0" smtClean="0">
                <a:hlinkClick r:id="rId3"/>
              </a:rPr>
              <a:t>www.mytoys.de/e-balance-hoverboard-robway-w1-65-zoll-mit-app-funktion-weiss-8346256.html</a:t>
            </a:r>
            <a:endParaRPr lang="de-DE" dirty="0" smtClean="0"/>
          </a:p>
          <a:p>
            <a:r>
              <a:rPr lang="de-DE" dirty="0">
                <a:hlinkClick r:id="rId4"/>
              </a:rPr>
              <a:t>https://www.raspberrypi.org/products/raspberry-pi-3-model-b</a:t>
            </a:r>
            <a:r>
              <a:rPr lang="de-DE" dirty="0" smtClean="0">
                <a:hlinkClick r:id="rId4"/>
              </a:rPr>
              <a:t>/</a:t>
            </a:r>
            <a:endParaRPr lang="de-DE" dirty="0" smtClean="0"/>
          </a:p>
          <a:p>
            <a:r>
              <a:rPr lang="de-DE" dirty="0">
                <a:hlinkClick r:id="rId5"/>
              </a:rPr>
              <a:t>http://</a:t>
            </a:r>
            <a:r>
              <a:rPr lang="de-DE" dirty="0" smtClean="0">
                <a:hlinkClick r:id="rId5"/>
              </a:rPr>
              <a:t>www.loomo.com/en/spec.html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6"/>
              </a:rPr>
              <a:t>https://shop.segway.com/de-de/92/-</a:t>
            </a:r>
            <a:r>
              <a:rPr lang="de-DE" dirty="0" smtClean="0">
                <a:hlinkClick r:id="rId6"/>
              </a:rPr>
              <a:t>segway-loomo</a:t>
            </a:r>
            <a:endParaRPr lang="de-DE" dirty="0" smtClean="0"/>
          </a:p>
          <a:p>
            <a:r>
              <a:rPr lang="de-DE" dirty="0">
                <a:hlinkClick r:id="rId7"/>
              </a:rPr>
              <a:t>https://</a:t>
            </a:r>
            <a:r>
              <a:rPr lang="de-DE" dirty="0" smtClean="0">
                <a:hlinkClick r:id="rId7"/>
              </a:rPr>
              <a:t>www.dhgate.com/product/dual-axis-xy-joystick-module-ps2-joystick/396788269.html</a:t>
            </a:r>
            <a:endParaRPr lang="de-DE" dirty="0" smtClean="0"/>
          </a:p>
          <a:p>
            <a:r>
              <a:rPr lang="de-DE" dirty="0">
                <a:hlinkClick r:id="rId8"/>
              </a:rPr>
              <a:t>https://</a:t>
            </a:r>
            <a:r>
              <a:rPr lang="de-DE" dirty="0" smtClean="0">
                <a:hlinkClick r:id="rId8"/>
              </a:rPr>
              <a:t>www.mifcom.de/microsoft-xbox-one-controller-inkl-wireless-adapter-id6996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9"/>
              </a:rPr>
              <a:t>https://platis.solutions/blog/2017/08/27/sonicdisc-360-ultrasonic-scanner</a:t>
            </a:r>
            <a:r>
              <a:rPr lang="de-DE" dirty="0" smtClean="0">
                <a:hlinkClick r:id="rId9"/>
              </a:rPr>
              <a:t>/</a:t>
            </a:r>
            <a:endParaRPr lang="de-DE" dirty="0" smtClean="0"/>
          </a:p>
          <a:p>
            <a:r>
              <a:rPr lang="de-DE" dirty="0">
                <a:hlinkClick r:id="rId10"/>
              </a:rPr>
              <a:t>https://</a:t>
            </a:r>
            <a:r>
              <a:rPr lang="de-DE" dirty="0" smtClean="0">
                <a:hlinkClick r:id="rId10"/>
              </a:rPr>
              <a:t>www.robotshop.com/de/de/rplidar-a1m8-360-grad-laserscanner-entwicklungskit.html</a:t>
            </a:r>
            <a:endParaRPr lang="de-DE" dirty="0" smtClean="0"/>
          </a:p>
          <a:p>
            <a:endParaRPr lang="de-DE" dirty="0"/>
          </a:p>
          <a:p>
            <a:r>
              <a:rPr lang="de-DE" dirty="0">
                <a:hlinkClick r:id="rId11"/>
              </a:rPr>
              <a:t>https://</a:t>
            </a:r>
            <a:r>
              <a:rPr lang="de-DE" dirty="0" smtClean="0">
                <a:hlinkClick r:id="rId11"/>
              </a:rPr>
              <a:t>www.sparkfun.com/products/13762</a:t>
            </a:r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600" dirty="0" smtClean="0"/>
              <a:t>-Vorstellung des </a:t>
            </a:r>
            <a:r>
              <a:rPr lang="de-DE" sz="3600" dirty="0" err="1" smtClean="0"/>
              <a:t>Scoomatic</a:t>
            </a:r>
            <a:r>
              <a:rPr lang="de-DE" sz="3600" dirty="0" smtClean="0"/>
              <a:t> 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Elektrofahrzeug, dass Personen hilft, die letzte Meile zu bewältigen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Lösen der zur falschen Zeit am falschen Ort Problematik</a:t>
            </a:r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Möglichkeit der Anforderung 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Prototypenentwicklung </a:t>
            </a:r>
            <a:r>
              <a:rPr lang="de-DE" sz="3600" dirty="0" smtClean="0"/>
              <a:t>in mehreren Iterationen </a:t>
            </a:r>
          </a:p>
          <a:p>
            <a:pPr marL="1143000" lvl="1" indent="-457200"/>
            <a:r>
              <a:rPr lang="de-DE" sz="3200" dirty="0" smtClean="0"/>
              <a:t>Erste Iteration wird hier 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/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</a:t>
            </a:r>
            <a:r>
              <a:rPr lang="de-DE" sz="3200" dirty="0" err="1" smtClean="0"/>
              <a:t>Sensork</a:t>
            </a:r>
            <a:r>
              <a:rPr lang="de-DE" sz="3200" dirty="0" smtClean="0"/>
              <a:t>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b="1" dirty="0" err="1" smtClean="0"/>
              <a:t>Autonome</a:t>
            </a:r>
            <a:r>
              <a:rPr lang="en-US" sz="2000" b="1" dirty="0" smtClean="0"/>
              <a:t> </a:t>
            </a:r>
            <a:r>
              <a:rPr lang="en-US" sz="2000" b="1" dirty="0"/>
              <a:t>Navigation in </a:t>
            </a:r>
            <a:r>
              <a:rPr lang="en-US" sz="2000" b="1" dirty="0" err="1"/>
              <a:t>Kraftfahrzeugen</a:t>
            </a:r>
            <a:endParaRPr lang="en-US" sz="2000" b="1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</a:t>
            </a:r>
            <a:r>
              <a:rPr lang="en-US" sz="2400" dirty="0" smtClean="0"/>
              <a:t>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9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dirty="0" smtClean="0"/>
              <a:t>-</a:t>
            </a:r>
            <a:r>
              <a:rPr lang="de-DE" sz="2400" dirty="0" smtClean="0"/>
              <a:t> </a:t>
            </a:r>
            <a:r>
              <a:rPr lang="de-DE" sz="2400" dirty="0" err="1" smtClean="0"/>
              <a:t>Autoware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</a:t>
            </a:r>
            <a:r>
              <a:rPr lang="de-DE" sz="2400" dirty="0" err="1" smtClean="0"/>
              <a:t>urbenen</a:t>
            </a:r>
            <a:r>
              <a:rPr lang="de-DE" sz="2400" dirty="0" smtClean="0"/>
              <a:t> 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-&gt; 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„sauberen“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 err="1" smtClean="0"/>
              <a:t>echtzeitfähigkeit</a:t>
            </a:r>
            <a:r>
              <a:rPr lang="de-DE" sz="2000" dirty="0" smtClean="0"/>
              <a:t>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6198" y="2696544"/>
            <a:ext cx="4774995" cy="2581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Elemen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Topic"/>
  <p:tag name="EE4P_AGENDAWIZARD_CONTENT" val="/Einführung &amp; Grundbegriffe"/>
  <p:tag name="EE4P_AGENDAWIZARD_PROPERTIES" val="67.62968/133.875/329.4361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ItemNo"/>
  <p:tag name="EE4P_AGENDAWIZARD_CONTENT" val="/1"/>
  <p:tag name="EE4P_AGENDAWIZARD_PROPERTIES" val="31.12504/133.875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1753</Words>
  <Application>Microsoft Office PowerPoint</Application>
  <PresentationFormat>Breitbild</PresentationFormat>
  <Paragraphs>495</Paragraphs>
  <Slides>42</Slides>
  <Notes>7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8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Agenda</vt:lpstr>
      <vt:lpstr>Agenda</vt:lpstr>
      <vt:lpstr>Aufgabenstellung</vt:lpstr>
      <vt:lpstr>Aufgabenstellung</vt:lpstr>
      <vt:lpstr>Agenda</vt:lpstr>
      <vt:lpstr>Agenda</vt:lpstr>
      <vt:lpstr>Autonome Navigation in Kraftfahrzeugen </vt:lpstr>
      <vt:lpstr>Autonome Navigation in Kraftfahrzeugen </vt:lpstr>
      <vt:lpstr>Autonome Navigation in Kraftfahrzeugen </vt:lpstr>
      <vt:lpstr>Agenda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Agenda</vt:lpstr>
      <vt:lpstr>Autonome Navigation zu Hause </vt:lpstr>
      <vt:lpstr>Autonome Navigation zu Hause </vt:lpstr>
      <vt:lpstr>Agenda</vt:lpstr>
      <vt:lpstr>Agenda</vt:lpstr>
      <vt:lpstr>Hardwareauswahl: Antrieb</vt:lpstr>
      <vt:lpstr>Hardwareauswahl: Antrieb</vt:lpstr>
      <vt:lpstr>Hardwareauswahl: Antrieb</vt:lpstr>
      <vt:lpstr>Hardwareauswahl: Bordcomputer</vt:lpstr>
      <vt:lpstr>Hardwareauswahl: Sensorik</vt:lpstr>
      <vt:lpstr>Hardwareauswahl: Sensorik</vt:lpstr>
      <vt:lpstr>Hardwareauswahl: Sonstiges</vt:lpstr>
      <vt:lpstr>Agenda</vt:lpstr>
      <vt:lpstr>Hardwareaufbau</vt:lpstr>
      <vt:lpstr>Agenda</vt:lpstr>
      <vt:lpstr>Softwareauswahl</vt:lpstr>
      <vt:lpstr>Agenda</vt:lpstr>
      <vt:lpstr>Softwarearchitektur TODO GPS</vt:lpstr>
      <vt:lpstr>Agenda</vt:lpstr>
      <vt:lpstr>Mechanischer Aufbau</vt:lpstr>
      <vt:lpstr>Agenda</vt:lpstr>
      <vt:lpstr>Aufgabenstellung – Was wurde erfüllt? TODO</vt:lpstr>
      <vt:lpstr>Ausblick: Wie geht es weiter? </vt:lpstr>
      <vt:lpstr>Themenübersicht</vt:lpstr>
      <vt:lpstr>Bildquellen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86</cp:revision>
  <dcterms:created xsi:type="dcterms:W3CDTF">2019-04-09T08:05:16Z</dcterms:created>
  <dcterms:modified xsi:type="dcterms:W3CDTF">2019-07-10T10:56:06Z</dcterms:modified>
</cp:coreProperties>
</file>